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9" r:id="rId6"/>
    <p:sldId id="270" r:id="rId7"/>
    <p:sldId id="271" r:id="rId8"/>
    <p:sldId id="272" r:id="rId9"/>
    <p:sldId id="273" r:id="rId10"/>
    <p:sldId id="274" r:id="rId11"/>
    <p:sldId id="268" r:id="rId12"/>
    <p:sldId id="259" r:id="rId13"/>
    <p:sldId id="258" r:id="rId14"/>
    <p:sldId id="260" r:id="rId15"/>
    <p:sldId id="261" r:id="rId16"/>
    <p:sldId id="262" r:id="rId17"/>
    <p:sldId id="263" r:id="rId18"/>
    <p:sldId id="264" r:id="rId19"/>
    <p:sldId id="265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jandro\Desktop\Hackaton\Gr&#225;fic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jandro\Desktop\Hackaton\Gr&#225;fic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jandro\Desktop\Hackaton\Gr&#225;fic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Componentes celulares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[1]Hoja1!$B$1</c:f>
              <c:strCache>
                <c:ptCount val="1"/>
                <c:pt idx="0">
                  <c:v>Total putrescina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[1]Hoja1!$A$2:$A$16</c:f>
              <c:strCache>
                <c:ptCount val="15"/>
                <c:pt idx="0">
                  <c:v>nucleus</c:v>
                </c:pt>
                <c:pt idx="1">
                  <c:v>plastid</c:v>
                </c:pt>
                <c:pt idx="2">
                  <c:v>plasma membrane</c:v>
                </c:pt>
                <c:pt idx="3">
                  <c:v>Colgi apparatus</c:v>
                </c:pt>
                <c:pt idx="4">
                  <c:v>ER</c:v>
                </c:pt>
                <c:pt idx="5">
                  <c:v>cytosol</c:v>
                </c:pt>
                <c:pt idx="6">
                  <c:v>ribosome</c:v>
                </c:pt>
                <c:pt idx="7">
                  <c:v>cell wall</c:v>
                </c:pt>
                <c:pt idx="8">
                  <c:v>extracellular</c:v>
                </c:pt>
                <c:pt idx="9">
                  <c:v>mitochondria</c:v>
                </c:pt>
                <c:pt idx="10">
                  <c:v>other membranes</c:v>
                </c:pt>
                <c:pt idx="11">
                  <c:v>other intracellular components</c:v>
                </c:pt>
                <c:pt idx="12">
                  <c:v>other cytoplasmic components</c:v>
                </c:pt>
                <c:pt idx="13">
                  <c:v>other/unknown cellular components</c:v>
                </c:pt>
                <c:pt idx="14">
                  <c:v>chloroplast</c:v>
                </c:pt>
              </c:strCache>
            </c:strRef>
          </c:cat>
          <c:val>
            <c:numRef>
              <c:f>[1]Hoja1!$B$2:$B$16</c:f>
              <c:numCache>
                <c:formatCode>General</c:formatCode>
                <c:ptCount val="15"/>
                <c:pt idx="0">
                  <c:v>42</c:v>
                </c:pt>
                <c:pt idx="1">
                  <c:v>21</c:v>
                </c:pt>
                <c:pt idx="2">
                  <c:v>27</c:v>
                </c:pt>
                <c:pt idx="3">
                  <c:v>3</c:v>
                </c:pt>
                <c:pt idx="4">
                  <c:v>10</c:v>
                </c:pt>
                <c:pt idx="5">
                  <c:v>55</c:v>
                </c:pt>
                <c:pt idx="6">
                  <c:v>2</c:v>
                </c:pt>
                <c:pt idx="7">
                  <c:v>16</c:v>
                </c:pt>
                <c:pt idx="8">
                  <c:v>21</c:v>
                </c:pt>
                <c:pt idx="9">
                  <c:v>5</c:v>
                </c:pt>
                <c:pt idx="10">
                  <c:v>113</c:v>
                </c:pt>
                <c:pt idx="11">
                  <c:v>24</c:v>
                </c:pt>
                <c:pt idx="12">
                  <c:v>3</c:v>
                </c:pt>
                <c:pt idx="13">
                  <c:v>126</c:v>
                </c:pt>
                <c:pt idx="1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A9-4BB4-A0D7-DFF7F4B999E1}"/>
            </c:ext>
          </c:extLst>
        </c:ser>
        <c:ser>
          <c:idx val="1"/>
          <c:order val="1"/>
          <c:tx>
            <c:strRef>
              <c:f>[1]Hoja1!$C$1</c:f>
              <c:strCache>
                <c:ptCount val="1"/>
                <c:pt idx="0">
                  <c:v>Total termoespermina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[1]Hoja1!$A$2:$A$16</c:f>
              <c:strCache>
                <c:ptCount val="15"/>
                <c:pt idx="0">
                  <c:v>nucleus</c:v>
                </c:pt>
                <c:pt idx="1">
                  <c:v>plastid</c:v>
                </c:pt>
                <c:pt idx="2">
                  <c:v>plasma membrane</c:v>
                </c:pt>
                <c:pt idx="3">
                  <c:v>Colgi apparatus</c:v>
                </c:pt>
                <c:pt idx="4">
                  <c:v>ER</c:v>
                </c:pt>
                <c:pt idx="5">
                  <c:v>cytosol</c:v>
                </c:pt>
                <c:pt idx="6">
                  <c:v>ribosome</c:v>
                </c:pt>
                <c:pt idx="7">
                  <c:v>cell wall</c:v>
                </c:pt>
                <c:pt idx="8">
                  <c:v>extracellular</c:v>
                </c:pt>
                <c:pt idx="9">
                  <c:v>mitochondria</c:v>
                </c:pt>
                <c:pt idx="10">
                  <c:v>other membranes</c:v>
                </c:pt>
                <c:pt idx="11">
                  <c:v>other intracellular components</c:v>
                </c:pt>
                <c:pt idx="12">
                  <c:v>other cytoplasmic components</c:v>
                </c:pt>
                <c:pt idx="13">
                  <c:v>other/unknown cellular components</c:v>
                </c:pt>
                <c:pt idx="14">
                  <c:v>chloroplast</c:v>
                </c:pt>
              </c:strCache>
            </c:strRef>
          </c:cat>
          <c:val>
            <c:numRef>
              <c:f>[1]Hoja1!$C$2:$C$16</c:f>
              <c:numCache>
                <c:formatCode>General</c:formatCode>
                <c:ptCount val="15"/>
                <c:pt idx="0">
                  <c:v>32</c:v>
                </c:pt>
                <c:pt idx="1">
                  <c:v>11</c:v>
                </c:pt>
                <c:pt idx="2">
                  <c:v>23</c:v>
                </c:pt>
                <c:pt idx="3">
                  <c:v>5</c:v>
                </c:pt>
                <c:pt idx="4">
                  <c:v>5</c:v>
                </c:pt>
                <c:pt idx="5">
                  <c:v>31</c:v>
                </c:pt>
                <c:pt idx="6">
                  <c:v>0</c:v>
                </c:pt>
                <c:pt idx="7">
                  <c:v>15</c:v>
                </c:pt>
                <c:pt idx="8">
                  <c:v>17</c:v>
                </c:pt>
                <c:pt idx="9">
                  <c:v>1</c:v>
                </c:pt>
                <c:pt idx="10">
                  <c:v>85</c:v>
                </c:pt>
                <c:pt idx="11">
                  <c:v>7</c:v>
                </c:pt>
                <c:pt idx="12">
                  <c:v>0</c:v>
                </c:pt>
                <c:pt idx="13">
                  <c:v>71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A9-4BB4-A0D7-DFF7F4B99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1388800"/>
        <c:axId val="601390440"/>
      </c:barChart>
      <c:catAx>
        <c:axId val="60138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1390440"/>
        <c:crosses val="autoZero"/>
        <c:auto val="1"/>
        <c:lblAlgn val="ctr"/>
        <c:lblOffset val="100"/>
        <c:noMultiLvlLbl val="0"/>
      </c:catAx>
      <c:valAx>
        <c:axId val="601390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138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Funciones moleculares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[1]Hoja1!$B$1</c:f>
              <c:strCache>
                <c:ptCount val="1"/>
                <c:pt idx="0">
                  <c:v>Total putrescina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[1]Hoja1!$A$2:$A$15</c:f>
              <c:strCache>
                <c:ptCount val="14"/>
                <c:pt idx="0">
                  <c:v>other binding</c:v>
                </c:pt>
                <c:pt idx="1">
                  <c:v>other enzyme activity</c:v>
                </c:pt>
                <c:pt idx="2">
                  <c:v>other molecular functions</c:v>
                </c:pt>
                <c:pt idx="3">
                  <c:v>nucleotide binding</c:v>
                </c:pt>
                <c:pt idx="4">
                  <c:v>DNA or RNA binding</c:v>
                </c:pt>
                <c:pt idx="5">
                  <c:v>nucleic acid binding</c:v>
                </c:pt>
                <c:pt idx="6">
                  <c:v>transporter activity</c:v>
                </c:pt>
                <c:pt idx="7">
                  <c:v>kinase activity</c:v>
                </c:pt>
                <c:pt idx="8">
                  <c:v>receptor binding or activity</c:v>
                </c:pt>
                <c:pt idx="9">
                  <c:v>transferase activity</c:v>
                </c:pt>
                <c:pt idx="10">
                  <c:v>structural molecule activity</c:v>
                </c:pt>
                <c:pt idx="11">
                  <c:v>hydrolase activity</c:v>
                </c:pt>
                <c:pt idx="12">
                  <c:v>protein binding</c:v>
                </c:pt>
                <c:pt idx="13">
                  <c:v>transcription factor activity</c:v>
                </c:pt>
              </c:strCache>
            </c:strRef>
          </c:cat>
          <c:val>
            <c:numRef>
              <c:f>[1]Hoja1!$B$2:$B$15</c:f>
              <c:numCache>
                <c:formatCode>General</c:formatCode>
                <c:ptCount val="14"/>
                <c:pt idx="0">
                  <c:v>114</c:v>
                </c:pt>
                <c:pt idx="1">
                  <c:v>134</c:v>
                </c:pt>
                <c:pt idx="2">
                  <c:v>56</c:v>
                </c:pt>
                <c:pt idx="3">
                  <c:v>44</c:v>
                </c:pt>
                <c:pt idx="4">
                  <c:v>48</c:v>
                </c:pt>
                <c:pt idx="5">
                  <c:v>30</c:v>
                </c:pt>
                <c:pt idx="6">
                  <c:v>24</c:v>
                </c:pt>
                <c:pt idx="7">
                  <c:v>37</c:v>
                </c:pt>
                <c:pt idx="8">
                  <c:v>9</c:v>
                </c:pt>
                <c:pt idx="9">
                  <c:v>98</c:v>
                </c:pt>
                <c:pt idx="10">
                  <c:v>1</c:v>
                </c:pt>
                <c:pt idx="11">
                  <c:v>59</c:v>
                </c:pt>
                <c:pt idx="12">
                  <c:v>56</c:v>
                </c:pt>
                <c:pt idx="1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53-4C27-9CA0-2BB8A8210F2B}"/>
            </c:ext>
          </c:extLst>
        </c:ser>
        <c:ser>
          <c:idx val="1"/>
          <c:order val="1"/>
          <c:tx>
            <c:strRef>
              <c:f>[1]Hoja1!$C$1</c:f>
              <c:strCache>
                <c:ptCount val="1"/>
                <c:pt idx="0">
                  <c:v>Total termoespermina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[1]Hoja1!$A$2:$A$15</c:f>
              <c:strCache>
                <c:ptCount val="14"/>
                <c:pt idx="0">
                  <c:v>other binding</c:v>
                </c:pt>
                <c:pt idx="1">
                  <c:v>other enzyme activity</c:v>
                </c:pt>
                <c:pt idx="2">
                  <c:v>other molecular functions</c:v>
                </c:pt>
                <c:pt idx="3">
                  <c:v>nucleotide binding</c:v>
                </c:pt>
                <c:pt idx="4">
                  <c:v>DNA or RNA binding</c:v>
                </c:pt>
                <c:pt idx="5">
                  <c:v>nucleic acid binding</c:v>
                </c:pt>
                <c:pt idx="6">
                  <c:v>transporter activity</c:v>
                </c:pt>
                <c:pt idx="7">
                  <c:v>kinase activity</c:v>
                </c:pt>
                <c:pt idx="8">
                  <c:v>receptor binding or activity</c:v>
                </c:pt>
                <c:pt idx="9">
                  <c:v>transferase activity</c:v>
                </c:pt>
                <c:pt idx="10">
                  <c:v>structural molecule activity</c:v>
                </c:pt>
                <c:pt idx="11">
                  <c:v>hydrolase activity</c:v>
                </c:pt>
                <c:pt idx="12">
                  <c:v>protein binding</c:v>
                </c:pt>
                <c:pt idx="13">
                  <c:v>transcription factor activity</c:v>
                </c:pt>
              </c:strCache>
            </c:strRef>
          </c:cat>
          <c:val>
            <c:numRef>
              <c:f>[1]Hoja1!$C$2:$C$15</c:f>
              <c:numCache>
                <c:formatCode>General</c:formatCode>
                <c:ptCount val="14"/>
                <c:pt idx="0">
                  <c:v>97</c:v>
                </c:pt>
                <c:pt idx="1">
                  <c:v>103</c:v>
                </c:pt>
                <c:pt idx="2">
                  <c:v>30</c:v>
                </c:pt>
                <c:pt idx="3">
                  <c:v>49</c:v>
                </c:pt>
                <c:pt idx="4">
                  <c:v>30</c:v>
                </c:pt>
                <c:pt idx="5">
                  <c:v>16</c:v>
                </c:pt>
                <c:pt idx="6">
                  <c:v>14</c:v>
                </c:pt>
                <c:pt idx="7">
                  <c:v>39</c:v>
                </c:pt>
                <c:pt idx="8">
                  <c:v>7</c:v>
                </c:pt>
                <c:pt idx="9">
                  <c:v>115</c:v>
                </c:pt>
                <c:pt idx="10">
                  <c:v>2</c:v>
                </c:pt>
                <c:pt idx="11">
                  <c:v>45</c:v>
                </c:pt>
                <c:pt idx="12">
                  <c:v>34</c:v>
                </c:pt>
                <c:pt idx="1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53-4C27-9CA0-2BB8A8210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5982912"/>
        <c:axId val="315977992"/>
      </c:barChart>
      <c:catAx>
        <c:axId val="315982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15977992"/>
        <c:crosses val="autoZero"/>
        <c:auto val="1"/>
        <c:lblAlgn val="ctr"/>
        <c:lblOffset val="100"/>
        <c:noMultiLvlLbl val="0"/>
      </c:catAx>
      <c:valAx>
        <c:axId val="315977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15982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Procesos biológicos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[2]Hoja1!$B$1</c:f>
              <c:strCache>
                <c:ptCount val="1"/>
                <c:pt idx="0">
                  <c:v>Total putrescina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[2]Hoja1!$A$2:$A$12</c:f>
              <c:strCache>
                <c:ptCount val="11"/>
                <c:pt idx="0">
                  <c:v>DNA or RNA metabolism</c:v>
                </c:pt>
                <c:pt idx="1">
                  <c:v>electron transport or energy pathways</c:v>
                </c:pt>
                <c:pt idx="2">
                  <c:v>transport</c:v>
                </c:pt>
                <c:pt idx="3">
                  <c:v>response to stress</c:v>
                </c:pt>
                <c:pt idx="4">
                  <c:v>response to abiotic or biotic stimulus</c:v>
                </c:pt>
                <c:pt idx="5">
                  <c:v>cell organization and biogenesis signal transduction</c:v>
                </c:pt>
                <c:pt idx="6">
                  <c:v>other cellular processes</c:v>
                </c:pt>
                <c:pt idx="7">
                  <c:v>protein metabolism</c:v>
                </c:pt>
                <c:pt idx="8">
                  <c:v>other biological processes</c:v>
                </c:pt>
                <c:pt idx="9">
                  <c:v>developmental processes</c:v>
                </c:pt>
                <c:pt idx="10">
                  <c:v>other metabolic processes</c:v>
                </c:pt>
              </c:strCache>
            </c:strRef>
          </c:cat>
          <c:val>
            <c:numRef>
              <c:f>[2]Hoja1!$B$2:$B$12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36</c:v>
                </c:pt>
                <c:pt idx="3">
                  <c:v>158</c:v>
                </c:pt>
                <c:pt idx="4">
                  <c:v>222</c:v>
                </c:pt>
                <c:pt idx="5">
                  <c:v>40</c:v>
                </c:pt>
                <c:pt idx="6">
                  <c:v>289</c:v>
                </c:pt>
                <c:pt idx="7">
                  <c:v>12</c:v>
                </c:pt>
                <c:pt idx="8">
                  <c:v>471</c:v>
                </c:pt>
                <c:pt idx="9">
                  <c:v>53</c:v>
                </c:pt>
                <c:pt idx="10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94-4D1F-88CC-0AFE8C44AAE3}"/>
            </c:ext>
          </c:extLst>
        </c:ser>
        <c:ser>
          <c:idx val="1"/>
          <c:order val="1"/>
          <c:tx>
            <c:strRef>
              <c:f>[2]Hoja1!$C$1</c:f>
              <c:strCache>
                <c:ptCount val="1"/>
                <c:pt idx="0">
                  <c:v>Total termoespermina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[2]Hoja1!$A$2:$A$12</c:f>
              <c:strCache>
                <c:ptCount val="11"/>
                <c:pt idx="0">
                  <c:v>DNA or RNA metabolism</c:v>
                </c:pt>
                <c:pt idx="1">
                  <c:v>electron transport or energy pathways</c:v>
                </c:pt>
                <c:pt idx="2">
                  <c:v>transport</c:v>
                </c:pt>
                <c:pt idx="3">
                  <c:v>response to stress</c:v>
                </c:pt>
                <c:pt idx="4">
                  <c:v>response to abiotic or biotic stimulus</c:v>
                </c:pt>
                <c:pt idx="5">
                  <c:v>cell organization and biogenesis signal transduction</c:v>
                </c:pt>
                <c:pt idx="6">
                  <c:v>other cellular processes</c:v>
                </c:pt>
                <c:pt idx="7">
                  <c:v>protein metabolism</c:v>
                </c:pt>
                <c:pt idx="8">
                  <c:v>other biological processes</c:v>
                </c:pt>
                <c:pt idx="9">
                  <c:v>developmental processes</c:v>
                </c:pt>
                <c:pt idx="10">
                  <c:v>other metabolic processes</c:v>
                </c:pt>
              </c:strCache>
            </c:strRef>
          </c:cat>
          <c:val>
            <c:numRef>
              <c:f>[2]Hoja1!$C$2:$C$12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18</c:v>
                </c:pt>
                <c:pt idx="3">
                  <c:v>104</c:v>
                </c:pt>
                <c:pt idx="4">
                  <c:v>152</c:v>
                </c:pt>
                <c:pt idx="5">
                  <c:v>30</c:v>
                </c:pt>
                <c:pt idx="6">
                  <c:v>226</c:v>
                </c:pt>
                <c:pt idx="7">
                  <c:v>7</c:v>
                </c:pt>
                <c:pt idx="8">
                  <c:v>310</c:v>
                </c:pt>
                <c:pt idx="9">
                  <c:v>28</c:v>
                </c:pt>
                <c:pt idx="10">
                  <c:v>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94-4D1F-88CC-0AFE8C44A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08945672"/>
        <c:axId val="508941408"/>
      </c:barChart>
      <c:catAx>
        <c:axId val="508945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08941408"/>
        <c:crosses val="autoZero"/>
        <c:auto val="1"/>
        <c:lblAlgn val="ctr"/>
        <c:lblOffset val="100"/>
        <c:noMultiLvlLbl val="0"/>
      </c:catAx>
      <c:valAx>
        <c:axId val="508941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08945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4FAC7-D594-40E3-B123-2C9DBA99C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E81FD0-FF71-4181-B429-D8ACB53B3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606CEC-4EA3-465E-BBB5-A24E5123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D68A70-C0FA-4E44-9ACC-1793E4EF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F816F-DC89-4B78-816E-C2099BD0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754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37A6F-598A-4CC4-99CC-22E952CA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87752D-3857-45FB-9460-A67C2A047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2A7AC0-F2B4-413B-9A8F-6B46DFE3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8F2831-FE46-4196-B8F9-EB5B886F2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F6EB1A-2D7B-4DAC-99A4-271A405F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247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45B52B-161E-4AC4-A8E7-FC2A1EB06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2D6BB3-1688-43F1-A7F5-0185FA67F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E4C86B-E3BE-4BE2-B304-9A38ED84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E540A5-C29E-45E7-B875-08BD1245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63CBBD-0BE5-48D8-A621-0E22155A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63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A2E6D-064C-48FF-8476-D92F4BF3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B01BA0-3D40-493A-B889-E22D47BBC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68B2EE-D35E-4447-A82F-74E0C799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A88163-8CD8-481C-A072-D701096BA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0A2384-324A-4706-849D-59507F9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5238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7589F-0A32-4F25-898D-88FE7A8A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71713D-FAC6-4E8A-A214-82E526BB4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A648CA-9DCC-4600-A2CD-5A23167C1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D4734F-31EC-45CE-92A8-A156EC54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58AA18-8C8F-40E1-AD20-A02E6B5E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48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877FB-5089-49CC-AEB5-C27C6B07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BC1B85-C9A3-4108-8507-6C2C3A5D1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27D7E3-EE57-448A-A003-5F1CC936D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423DC4-8732-4C07-9531-65231C08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A01FC9-89D9-4AAF-A180-F334E033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7AA388-CF14-4B00-AD9A-BA0AAA0F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338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D4298-1570-4630-93E9-5AD7CAFB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B68B63-21D8-4A23-AA4E-9808E90C0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D76771-E61D-487B-B651-3700750F3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A3FA78-74D9-412E-BC59-4FE3F5029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0F40036-8FA8-4D5A-86A6-ABA9EE9E2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BBA015-6CFF-4D1A-99BB-6F521E82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7580A6-0600-4305-A5A3-739382BE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CB15F7-026A-4919-9F23-55CF658D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27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79023-036B-4A86-B5FA-E5D3E385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3FCC77-82EC-4116-80F0-5FF6F44A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C6C0D6-CDCE-4106-BF5A-1947B738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B4EEA0-0BE5-48DC-9EB3-03CC5E94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457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1648B8-A41A-495A-A773-AE3690F4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AD6476-8CD2-4312-8E0E-DD0037C5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2C09A7-808C-4751-B10F-40DED571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4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6976C-A283-41BD-9DE9-25F713DE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720DA-C34E-42DC-8093-5B2FF7D84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08F7A1-05A4-4A1C-83AE-8B145483A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95EF57-C126-4170-93E1-F66A82A1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5F4BCB-3D01-49FD-8E6E-3D1B81DD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05E473-FD2E-4EF2-93F0-9DC10867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6099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6A3D7-44C6-4AC3-B11E-8D90881E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B4F011-2FA9-44BC-8C2A-7A7C9B65F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DD78AE-85B6-4649-8542-BDC4EFFDA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20D62E-4035-4FC6-907B-5F87BEAE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61DD52-F00A-42EE-A427-FA8FC5D6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5BDBD3-1505-411C-AE4F-1119BAF3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679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44798F8-8D1C-4456-B5D7-A2C04EB4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1614C4-EDCA-497B-BFE1-B74B62C5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466B5D-354A-43EF-A3F7-A6BB1D70E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5E015-F730-448E-88B4-62ADC095F7DE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5A4FC7-28F5-4C39-BF37-FA46DB683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3CD33C-AAA6-4782-A457-630C8F38A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21504-21F3-4789-9FF8-29C4FA6230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58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Planta con flores blancas&#10;&#10;Descripción generada automáticamente">
            <a:extLst>
              <a:ext uri="{FF2B5EF4-FFF2-40B4-BE49-F238E27FC236}">
                <a16:creationId xmlns:a16="http://schemas.microsoft.com/office/drawing/2014/main" id="{DB136024-4146-4A43-AC7F-764FD0499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r="13818" b="710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3EE2DF-DE95-4D79-8106-D56C0FFB9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 rtl="0">
              <a:spcBef>
                <a:spcPts val="1000"/>
              </a:spcBef>
              <a:spcAft>
                <a:spcPts val="300"/>
              </a:spcAft>
            </a:pPr>
            <a:r>
              <a:rPr lang="es-ES" sz="3000" b="1" i="0" u="none" strike="noStrike">
                <a:effectLst/>
                <a:latin typeface="Arial" panose="020B0604020202020204" pitchFamily="34" charset="0"/>
              </a:rPr>
              <a:t>Anotación Funcional de la señalización molecular </a:t>
            </a:r>
            <a:br>
              <a:rPr lang="es-ES" sz="3000" b="0">
                <a:effectLst/>
              </a:rPr>
            </a:br>
            <a:r>
              <a:rPr lang="es-ES" sz="3000" b="1" i="0" u="none" strike="noStrike">
                <a:effectLst/>
                <a:latin typeface="Arial" panose="020B0604020202020204" pitchFamily="34" charset="0"/>
              </a:rPr>
              <a:t>por estrés en </a:t>
            </a:r>
            <a:r>
              <a:rPr lang="es-ES" sz="3000" b="1" i="1" u="none" strike="noStrike">
                <a:effectLst/>
                <a:latin typeface="Arial" panose="020B0604020202020204" pitchFamily="34" charset="0"/>
              </a:rPr>
              <a:t>Arabidopsis</a:t>
            </a:r>
            <a:br>
              <a:rPr lang="es-ES" sz="3000" b="0">
                <a:effectLst/>
              </a:rPr>
            </a:br>
            <a:br>
              <a:rPr lang="es-ES" sz="3000"/>
            </a:br>
            <a:endParaRPr lang="es-ES" sz="30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698A64-67CE-4149-A986-C89109FF4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s-ES" sz="2000" dirty="0"/>
              <a:t>Paola Rayo Beltrán</a:t>
            </a:r>
          </a:p>
          <a:p>
            <a:pPr algn="l"/>
            <a:r>
              <a:rPr lang="es-ES" sz="2000" dirty="0"/>
              <a:t>María Jurado Cañas</a:t>
            </a:r>
          </a:p>
          <a:p>
            <a:pPr algn="l"/>
            <a:r>
              <a:rPr lang="es-ES" sz="2000" dirty="0"/>
              <a:t>Marcos Rivera Gavilán</a:t>
            </a:r>
          </a:p>
          <a:p>
            <a:pPr algn="l"/>
            <a:r>
              <a:rPr lang="es-ES" sz="2000" dirty="0"/>
              <a:t>Alejandro Carmona Jiménez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71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335D274-D4CE-478D-BD4B-4E4946026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9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1552C-93FF-4C77-81FD-C1E9FDCC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000" dirty="0"/>
          </a:p>
        </p:txBody>
      </p:sp>
      <p:pic>
        <p:nvPicPr>
          <p:cNvPr id="7" name="Marcador de contenido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FE02721-F3C6-4EE6-A807-595B0A8C6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58" y="1148401"/>
            <a:ext cx="5802833" cy="3665675"/>
          </a:xfrm>
          <a:prstGeom prst="rect">
            <a:avLst/>
          </a:prstGeom>
        </p:spPr>
      </p:pic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BD6D4D2-F8B0-40B4-A353-79E6C1439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90"/>
          <a:stretch/>
        </p:blipFill>
        <p:spPr>
          <a:xfrm>
            <a:off x="571506" y="171450"/>
            <a:ext cx="5010142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0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40169-80DA-4109-8637-DED1E9D4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EE779A5-5BF1-4522-8B1E-5F99553C5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33937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0E78A-379A-4D0E-9549-FE3DAD65B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25439"/>
            <a:ext cx="3336545" cy="1657614"/>
          </a:xfrm>
        </p:spPr>
        <p:txBody>
          <a:bodyPr>
            <a:normAutofit/>
          </a:bodyPr>
          <a:lstStyle/>
          <a:p>
            <a:r>
              <a:rPr lang="es-ES" sz="3600"/>
              <a:t>Comparación de tratamientos</a:t>
            </a:r>
          </a:p>
        </p:txBody>
      </p:sp>
      <p:pic>
        <p:nvPicPr>
          <p:cNvPr id="7" name="Imagen 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1E29ED50-D398-4137-B71A-45E82C4F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4" b="5"/>
          <a:stretch/>
        </p:blipFill>
        <p:spPr>
          <a:xfrm>
            <a:off x="3811189" y="2295485"/>
            <a:ext cx="3719750" cy="2225041"/>
          </a:xfrm>
          <a:prstGeom prst="rect">
            <a:avLst/>
          </a:prstGeom>
        </p:spPr>
      </p:pic>
      <p:pic>
        <p:nvPicPr>
          <p:cNvPr id="11" name="Imagen 10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2606F1C0-A99A-40A0-91D7-96A50DA5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6" b="3"/>
          <a:stretch/>
        </p:blipFill>
        <p:spPr>
          <a:xfrm>
            <a:off x="3811189" y="0"/>
            <a:ext cx="3719752" cy="2208617"/>
          </a:xfrm>
          <a:prstGeom prst="rect">
            <a:avLst/>
          </a:prstGeom>
        </p:spPr>
      </p:pic>
      <p:pic>
        <p:nvPicPr>
          <p:cNvPr id="5" name="Marcador de contenido 4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EB145341-E2EC-4654-BAD6-180C8B8510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6"/>
          <a:stretch/>
        </p:blipFill>
        <p:spPr>
          <a:xfrm>
            <a:off x="20" y="2316480"/>
            <a:ext cx="3719729" cy="2208616"/>
          </a:xfrm>
          <a:prstGeom prst="rect">
            <a:avLst/>
          </a:prstGeom>
        </p:spPr>
      </p:pic>
      <p:pic>
        <p:nvPicPr>
          <p:cNvPr id="9" name="Imagen 8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D4F7A8C8-0498-49F3-9C6F-88D43FF8F7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>
          <a:xfrm>
            <a:off x="0" y="0"/>
            <a:ext cx="3719748" cy="220861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B878496-3743-4A1B-A229-92500F6533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/>
          <a:stretch/>
        </p:blipFill>
        <p:spPr>
          <a:xfrm>
            <a:off x="3811189" y="4607393"/>
            <a:ext cx="3719748" cy="2241464"/>
          </a:xfrm>
          <a:prstGeom prst="rect">
            <a:avLst/>
          </a:prstGeom>
        </p:spPr>
      </p:pic>
      <p:pic>
        <p:nvPicPr>
          <p:cNvPr id="13" name="Imagen 1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0C8C777A-866E-4A9C-AAAE-6AD0E57D78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" b="-3"/>
          <a:stretch/>
        </p:blipFill>
        <p:spPr>
          <a:xfrm>
            <a:off x="-4" y="4607393"/>
            <a:ext cx="3719752" cy="2250607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DAF19A5-C210-4B81-990A-26D6E1095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2274491"/>
            <a:ext cx="3336546" cy="3902472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114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67BC7-75B3-4BDF-BC7C-41523C11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44414BC-EEDD-40B1-81EC-750488286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649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535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4B182-EB33-4C3E-96D2-CCF02651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46EA1B8-1C96-4510-BAC2-67A9F3C130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761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DA46B-F5ED-4E0D-BB8D-93FB1503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B6EAE9-3A62-469F-9418-E7AB66ED6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A08DA862-5BB6-4091-97A2-B7CE0788F4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5973332"/>
              </p:ext>
            </p:extLst>
          </p:nvPr>
        </p:nvGraphicFramePr>
        <p:xfrm>
          <a:off x="838199" y="1684019"/>
          <a:ext cx="10515599" cy="4492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7737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E2077-F067-43C2-ADFB-8F3DC9A4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" name="Marcador de contenido 10" descr="Una captura de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09E409F6-77AE-42AE-BFF9-4B82BC4ED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4576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D7C5A-4F34-470E-88E0-9C526C38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instrumento&#10;&#10;Descripción generada automáticamente">
            <a:extLst>
              <a:ext uri="{FF2B5EF4-FFF2-40B4-BE49-F238E27FC236}">
                <a16:creationId xmlns:a16="http://schemas.microsoft.com/office/drawing/2014/main" id="{454375AA-93A4-48F1-8C48-BFA1A44FD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46077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9A974-796D-4570-AFC1-2B718AC1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E305AA1-1C11-47DF-9CA9-8535C39DD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601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D6F21085-4595-4F7B-86E4-88F23861C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7"/>
            <a:ext cx="12191234" cy="68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3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Un árbol sin hojas&#10;&#10;Descripción generada automáticamente con confianza baja">
            <a:extLst>
              <a:ext uri="{FF2B5EF4-FFF2-40B4-BE49-F238E27FC236}">
                <a16:creationId xmlns:a16="http://schemas.microsoft.com/office/drawing/2014/main" id="{D696D515-3A9D-4F50-A585-3355B844A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521EB2-0EE6-4B8D-A687-DC155B6D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Descubriendo los patrones secretos de la diversidad vegetal en Andalucía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3C8EFA-F169-4842-9BDE-4DA962BF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5" y="557189"/>
            <a:ext cx="5158424" cy="5571899"/>
          </a:xfrm>
        </p:spPr>
        <p:txBody>
          <a:bodyPr anchor="ctr"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24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A11B144-3C6B-4ECD-8792-FF0A7AE93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14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808F7C9-5199-470F-A195-94B105301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0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AEC60D5-9780-446E-B4B2-ABCE40509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93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488A1750-021A-45D8-BF7F-FA7C4F55A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82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77CA820-0F0A-493A-AD02-0746088E1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71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3FA530-67A2-43B7-B482-E97E3609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Correlación</a:t>
            </a:r>
          </a:p>
        </p:txBody>
      </p:sp>
      <p:pic>
        <p:nvPicPr>
          <p:cNvPr id="5" name="Marcador de contenido 4" descr="Un dibujo de una jaula&#10;&#10;Descripción generada automáticamente con confianza media">
            <a:extLst>
              <a:ext uri="{FF2B5EF4-FFF2-40B4-BE49-F238E27FC236}">
                <a16:creationId xmlns:a16="http://schemas.microsoft.com/office/drawing/2014/main" id="{4DB95EE2-91C8-44CA-853D-D05547C90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6"/>
          <a:stretch/>
        </p:blipFill>
        <p:spPr>
          <a:xfrm>
            <a:off x="5013755" y="467208"/>
            <a:ext cx="620309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67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266F003A-240B-491A-96DD-4BC9DBADA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49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2652932-BB44-43FF-823A-0C456E1E4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2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DDBDA99-4A31-472D-BEE6-53FD3F3CD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C80CCD-BF69-48FC-92E0-2763AFC59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11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2EA9D3C5-587F-48E8-B874-DEEDEF626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5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E445472C-89E2-4C4F-8DB1-9B3B2FB8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4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DA07970F-165C-4617-8E57-1900D100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51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99DDD4B-531D-46BE-AB5A-674FAAC7C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11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4D04CBC1-ED87-4039-97AB-52C49D054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72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D50569B7-270A-4587-9377-30981DCE0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8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5355696-4E0E-4F4B-A5FA-D3AA9C360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9427B8-4D04-499B-ADC4-C02F51AE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4758F-AE3C-4CC9-B58A-FF0B1298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263317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18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82D1F45-7087-4A99-A0B6-4325BB350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9427B8-4D04-499B-ADC4-C02F51AE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4758F-AE3C-4CC9-B58A-FF0B1298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263317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95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ACCF2336-B249-40DD-B2E3-1C7A531D0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97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77434E05-6884-4A55-9154-E03083BA1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7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F8416A5-B789-441A-A299-313C7BF87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46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Mapa&#10;&#10;Descripción generada automáticamente">
            <a:extLst>
              <a:ext uri="{FF2B5EF4-FFF2-40B4-BE49-F238E27FC236}">
                <a16:creationId xmlns:a16="http://schemas.microsoft.com/office/drawing/2014/main" id="{32D1A4F2-13AD-4A74-8D8C-6B2013166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85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12A9D79A-B8E2-4A58-AE75-F3BBA705D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81" y="2010097"/>
            <a:ext cx="5462546" cy="28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53B5369-694F-4323-94EC-1C1B502E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0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8ACBB7F-0F53-425A-9B40-C07646638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8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5B0386A7-21CA-4F48-8647-FFDA362FD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7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EB7C2D6-8773-42EB-9D04-D7961432A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3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F8D368A-1972-45FB-8E50-8B6B1616D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613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45</Words>
  <Application>Microsoft Office PowerPoint</Application>
  <PresentationFormat>Panorámica</PresentationFormat>
  <Paragraphs>11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Tema de Office</vt:lpstr>
      <vt:lpstr>Anotación Funcional de la señalización molecular  por estrés en Arabidopsis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Comparación de tratamientos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Descubriendo los patrones secretos de la diversidad vegetal en Andalucía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Correlación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Anotación Funcional de la señalización molecular  por estrés en Arabidopsis</dc:title>
  <dc:creator>Alejandro Carmona Jiménez</dc:creator>
  <cp:lastModifiedBy>Alejandro Carmona Jiménez</cp:lastModifiedBy>
  <cp:revision>7</cp:revision>
  <dcterms:created xsi:type="dcterms:W3CDTF">2021-03-04T14:09:07Z</dcterms:created>
  <dcterms:modified xsi:type="dcterms:W3CDTF">2021-03-04T15:03:39Z</dcterms:modified>
</cp:coreProperties>
</file>